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84" r:id="rId10"/>
    <p:sldId id="268" r:id="rId11"/>
    <p:sldId id="285" r:id="rId12"/>
    <p:sldId id="269" r:id="rId13"/>
    <p:sldId id="286" r:id="rId14"/>
    <p:sldId id="270" r:id="rId15"/>
    <p:sldId id="258" r:id="rId16"/>
    <p:sldId id="277" r:id="rId17"/>
    <p:sldId id="279" r:id="rId18"/>
    <p:sldId id="263" r:id="rId19"/>
    <p:sldId id="278" r:id="rId20"/>
    <p:sldId id="280" r:id="rId21"/>
    <p:sldId id="283" r:id="rId22"/>
    <p:sldId id="281" r:id="rId23"/>
    <p:sldId id="282" r:id="rId24"/>
    <p:sldId id="264" r:id="rId25"/>
    <p:sldId id="276" r:id="rId26"/>
    <p:sldId id="274" r:id="rId27"/>
    <p:sldId id="275" r:id="rId28"/>
    <p:sldId id="273" r:id="rId29"/>
    <p:sldId id="287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FBE70-1CDB-4723-8B05-6A126672DC70}" type="datetimeFigureOut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5694-E466-482F-BC29-3046EF0A7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46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907-B4AD-4811-ACBC-FFC91397D191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38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0C6-AADC-4F3F-A849-410A850F4DC3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16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838-660A-41D5-B7A3-4288CBB9B58A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6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8DB-5488-498D-9E13-9916FB714784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85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8C8-7867-4B4A-8886-FFCCF4BF4B2A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62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BBE3-8D84-4692-BEB6-C31228BC9C02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43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4818-8CF1-4A08-A06D-627816B23B69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16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A01-53E6-4BFC-B8BB-BEF8F2DF1E4B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3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5C6-EE48-41BF-95C6-6FBE27BD552A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71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F3D1-258E-449F-9075-40C5A8B2BCF3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769D-38EA-4883-ABDB-AD1B64890DEB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7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06F4-4D7E-4F60-943F-C0B866D00476}" type="datetime1">
              <a:rPr lang="zh-TW" altLang="en-US" smtClean="0"/>
              <a:t>2014/12/2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31F4-4067-45DC-88EF-F318DB59D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4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csit.com/docs/Volume%204/vol4Issue3/ijcsit2013040318.pdf" TargetMode="External"/><Relationship Id="rId2" Type="http://schemas.openxmlformats.org/officeDocument/2006/relationships/hyperlink" Target="http://www.cs.sun.ac.za/~lvzijl/courses/rw778/autappl/crous-hw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e.ntnu.edu.tw/~u91029/StringMatching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Accelerating </a:t>
            </a:r>
            <a:r>
              <a:rPr lang="en-US" altLang="zh-TW" dirty="0" err="1" smtClean="0"/>
              <a:t>Multipattern</a:t>
            </a:r>
            <a:r>
              <a:rPr lang="en-US" altLang="zh-TW" dirty="0" smtClean="0"/>
              <a:t> Matching on Compressed HTTP Traffic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Published in : IEEE/ACM TRANSACTIONS ON NETWORKING, VOL. 20, NO. 3, JUNE 2012</a:t>
            </a:r>
          </a:p>
          <a:p>
            <a:r>
              <a:rPr lang="en-US" altLang="zh-TW" sz="2000" dirty="0" smtClean="0"/>
              <a:t>Authors : </a:t>
            </a:r>
            <a:r>
              <a:rPr lang="en-US" altLang="zh-TW" sz="2000" dirty="0" err="1" smtClean="0"/>
              <a:t>Bremler</a:t>
            </a:r>
            <a:r>
              <a:rPr lang="en-US" altLang="zh-TW" sz="2000" dirty="0" smtClean="0"/>
              <a:t>-Barr, A. ; </a:t>
            </a:r>
            <a:r>
              <a:rPr lang="en-US" altLang="zh-TW" sz="2000" dirty="0" err="1" smtClean="0"/>
              <a:t>Interdiscipl</a:t>
            </a:r>
            <a:r>
              <a:rPr lang="en-US" altLang="zh-TW" sz="2000" dirty="0" smtClean="0"/>
              <a:t>. Center, </a:t>
            </a:r>
            <a:r>
              <a:rPr lang="en-US" altLang="zh-TW" sz="2000" dirty="0" err="1" smtClean="0"/>
              <a:t>Efi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Arazi</a:t>
            </a:r>
            <a:r>
              <a:rPr lang="en-US" altLang="zh-TW" sz="2000" dirty="0" smtClean="0"/>
              <a:t> Sch. of </a:t>
            </a:r>
            <a:r>
              <a:rPr lang="en-US" altLang="zh-TW" sz="2000" dirty="0" err="1" smtClean="0"/>
              <a:t>Comput</a:t>
            </a:r>
            <a:r>
              <a:rPr lang="en-US" altLang="zh-TW" sz="2000" dirty="0" smtClean="0"/>
              <a:t>. Sci., </a:t>
            </a:r>
            <a:r>
              <a:rPr lang="en-US" altLang="zh-TW" sz="2000" dirty="0" err="1" smtClean="0"/>
              <a:t>Herzlia</a:t>
            </a:r>
            <a:r>
              <a:rPr lang="en-US" altLang="zh-TW" sz="2000" dirty="0" smtClean="0"/>
              <a:t>, Israel ; </a:t>
            </a:r>
            <a:r>
              <a:rPr lang="en-US" altLang="zh-TW" sz="2000" dirty="0" err="1" smtClean="0"/>
              <a:t>Koral</a:t>
            </a:r>
            <a:r>
              <a:rPr lang="en-US" altLang="zh-TW" sz="2000" dirty="0" smtClean="0"/>
              <a:t>, Y.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0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AC DFA for </a:t>
            </a:r>
            <a:r>
              <a:rPr lang="en-US" altLang="zh-TW" dirty="0" smtClean="0"/>
              <a:t>patterns “</a:t>
            </a:r>
            <a:r>
              <a:rPr lang="en-US" altLang="zh-TW" b="1" dirty="0" smtClean="0"/>
              <a:t>WOMAN</a:t>
            </a:r>
            <a:r>
              <a:rPr lang="en-US" altLang="zh-TW" dirty="0" smtClean="0"/>
              <a:t>”, “</a:t>
            </a:r>
            <a:r>
              <a:rPr lang="en-US" altLang="zh-TW" b="1" dirty="0" smtClean="0"/>
              <a:t>MAN</a:t>
            </a:r>
            <a:r>
              <a:rPr lang="en-US" altLang="zh-TW" dirty="0" smtClean="0"/>
              <a:t>”, “</a:t>
            </a:r>
            <a:r>
              <a:rPr lang="en-US" altLang="zh-TW" b="1" dirty="0" smtClean="0"/>
              <a:t>MEAT</a:t>
            </a:r>
            <a:r>
              <a:rPr lang="en-US" altLang="zh-TW" dirty="0" smtClean="0"/>
              <a:t>”, “</a:t>
            </a:r>
            <a:r>
              <a:rPr lang="en-US" altLang="zh-TW" b="1" dirty="0" smtClean="0"/>
              <a:t>ANIMAL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4" y="1600200"/>
            <a:ext cx="7796892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6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Transition Table of Automata</a:t>
            </a:r>
            <a:endParaRPr lang="zh-TW" altLang="en-US" dirty="0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15" y="1600200"/>
            <a:ext cx="4908570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21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Failure Function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01" y="1600200"/>
            <a:ext cx="6287197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9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Failure Function Table</a:t>
            </a:r>
            <a:endParaRPr lang="zh-TW" altLang="en-US" dirty="0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54" y="1600200"/>
            <a:ext cx="2423692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13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/>
              <a:t>The AC algorithm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requires </a:t>
            </a:r>
            <a:r>
              <a:rPr lang="en-US" altLang="zh-TW" dirty="0" smtClean="0">
                <a:solidFill>
                  <a:srgbClr val="FF0000"/>
                </a:solidFill>
              </a:rPr>
              <a:t>significantly </a:t>
            </a:r>
            <a:r>
              <a:rPr lang="en-US" altLang="zh-TW" dirty="0">
                <a:solidFill>
                  <a:srgbClr val="FF0000"/>
                </a:solidFill>
              </a:rPr>
              <a:t>more time than</a:t>
            </a:r>
            <a:r>
              <a:rPr lang="en-US" altLang="zh-TW" dirty="0"/>
              <a:t> </a:t>
            </a:r>
            <a:r>
              <a:rPr lang="en-US" altLang="zh-TW" b="1" dirty="0"/>
              <a:t>decompression</a:t>
            </a:r>
            <a:r>
              <a:rPr lang="en-US" altLang="zh-TW" dirty="0"/>
              <a:t>.</a:t>
            </a:r>
          </a:p>
          <a:p>
            <a:r>
              <a:rPr lang="en-US" altLang="zh-TW" b="1" dirty="0"/>
              <a:t>Decompression</a:t>
            </a:r>
            <a:r>
              <a:rPr lang="en-US" altLang="zh-TW" dirty="0"/>
              <a:t> is based on consecutive memory reading from the sliding window, hence it has </a:t>
            </a:r>
            <a:r>
              <a:rPr lang="en-US" altLang="zh-TW" dirty="0">
                <a:solidFill>
                  <a:srgbClr val="FF0000"/>
                </a:solidFill>
              </a:rPr>
              <a:t>low read-per-byte cost</a:t>
            </a:r>
            <a:r>
              <a:rPr lang="en-US" altLang="zh-TW" dirty="0"/>
              <a:t>.</a:t>
            </a:r>
          </a:p>
          <a:p>
            <a:r>
              <a:rPr lang="en-US" altLang="zh-TW" b="1" dirty="0"/>
              <a:t>The AC algorithm</a:t>
            </a:r>
            <a:r>
              <a:rPr lang="en-US" altLang="zh-TW" dirty="0"/>
              <a:t> employs a very large DFA that is accessed with random memory reads, which typically does not fit in cache, thus </a:t>
            </a:r>
            <a:r>
              <a:rPr lang="en-US" altLang="zh-TW" dirty="0">
                <a:solidFill>
                  <a:srgbClr val="FF0000"/>
                </a:solidFill>
              </a:rPr>
              <a:t>requiring main memory accesses</a:t>
            </a:r>
            <a:r>
              <a:rPr lang="en-US" altLang="zh-TW" dirty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6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Aho</a:t>
            </a:r>
            <a:r>
              <a:rPr lang="en-US" altLang="zh-TW" dirty="0" smtClean="0"/>
              <a:t>–</a:t>
            </a:r>
            <a:r>
              <a:rPr lang="en-US" altLang="zh-TW" dirty="0" err="1" smtClean="0"/>
              <a:t>Corasick</a:t>
            </a:r>
            <a:r>
              <a:rPr lang="en-US" altLang="zh-TW" dirty="0"/>
              <a:t>-</a:t>
            </a:r>
            <a:r>
              <a:rPr lang="en-US" altLang="zh-TW" dirty="0" smtClean="0"/>
              <a:t>based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algorithm on Compressed HTTP (ACCH)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basic </a:t>
            </a:r>
            <a:r>
              <a:rPr lang="en-US" altLang="zh-TW" dirty="0"/>
              <a:t>observation is that </a:t>
            </a:r>
            <a:r>
              <a:rPr lang="en-US" altLang="zh-TW" dirty="0">
                <a:solidFill>
                  <a:srgbClr val="FF0000"/>
                </a:solidFill>
              </a:rPr>
              <a:t>if the referred string does not </a:t>
            </a:r>
            <a:r>
              <a:rPr lang="en-US" altLang="zh-TW" dirty="0" smtClean="0">
                <a:solidFill>
                  <a:srgbClr val="FF0000"/>
                </a:solidFill>
              </a:rPr>
              <a:t>completely contain </a:t>
            </a:r>
            <a:r>
              <a:rPr lang="en-US" altLang="zh-TW" dirty="0">
                <a:solidFill>
                  <a:srgbClr val="FF0000"/>
                </a:solidFill>
              </a:rPr>
              <a:t>matched patterns, then the pointer also </a:t>
            </a:r>
            <a:r>
              <a:rPr lang="en-US" altLang="zh-TW" dirty="0" smtClean="0">
                <a:solidFill>
                  <a:srgbClr val="FF0000"/>
                </a:solidFill>
              </a:rPr>
              <a:t>contains none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algorithm </a:t>
            </a:r>
            <a:r>
              <a:rPr lang="en-US" altLang="zh-TW" dirty="0" smtClean="0"/>
              <a:t>may </a:t>
            </a:r>
            <a:r>
              <a:rPr lang="en-US" altLang="zh-TW" dirty="0" smtClean="0">
                <a:solidFill>
                  <a:srgbClr val="FF0000"/>
                </a:solidFill>
              </a:rPr>
              <a:t>skip </a:t>
            </a:r>
            <a:r>
              <a:rPr lang="en-US" altLang="zh-TW" dirty="0">
                <a:solidFill>
                  <a:srgbClr val="FF0000"/>
                </a:solidFill>
              </a:rPr>
              <a:t>scanning bytes</a:t>
            </a:r>
            <a:r>
              <a:rPr lang="en-US" altLang="zh-TW" dirty="0"/>
              <a:t> in the uncompressed data </a:t>
            </a:r>
            <a:r>
              <a:rPr lang="en-US" altLang="zh-TW" dirty="0">
                <a:solidFill>
                  <a:srgbClr val="FF0000"/>
                </a:solidFill>
              </a:rPr>
              <a:t>where the </a:t>
            </a:r>
            <a:r>
              <a:rPr lang="en-US" altLang="zh-TW" dirty="0" smtClean="0">
                <a:solidFill>
                  <a:srgbClr val="FF0000"/>
                </a:solidFill>
              </a:rPr>
              <a:t>pointer occurs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" y="4293096"/>
            <a:ext cx="9144000" cy="21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Three Special Cases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The pattern starts prior to the pointer, and only its suffix is in the pointer.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The pointer contains a pattern prefix, and its remaining bytes occur after.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6" y="3861048"/>
            <a:ext cx="868203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/>
              <a:t>In order to </a:t>
            </a:r>
            <a:r>
              <a:rPr lang="en-US" altLang="zh-TW" b="1" dirty="0" smtClean="0"/>
              <a:t>detect those </a:t>
            </a:r>
            <a:r>
              <a:rPr lang="en-US" altLang="zh-TW" b="1" dirty="0"/>
              <a:t>patterns</a:t>
            </a:r>
            <a:r>
              <a:rPr lang="en-US" altLang="zh-TW" dirty="0"/>
              <a:t>, we need to </a:t>
            </a:r>
            <a:r>
              <a:rPr lang="en-US" altLang="zh-TW" b="1" dirty="0"/>
              <a:t>scan a few bytes within the </a:t>
            </a:r>
            <a:r>
              <a:rPr lang="en-US" altLang="zh-TW" b="1" dirty="0" smtClean="0"/>
              <a:t>pointer starting </a:t>
            </a:r>
            <a:r>
              <a:rPr lang="en-US" altLang="zh-TW" b="1" dirty="0"/>
              <a:t>and ending points</a:t>
            </a:r>
            <a:r>
              <a:rPr lang="en-US" altLang="zh-TW" dirty="0"/>
              <a:t> denoted by pointer </a:t>
            </a:r>
            <a:r>
              <a:rPr lang="en-US" altLang="zh-TW" dirty="0">
                <a:solidFill>
                  <a:srgbClr val="FF0000"/>
                </a:solidFill>
              </a:rPr>
              <a:t>left boundary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FF0000"/>
                </a:solidFill>
              </a:rPr>
              <a:t>right </a:t>
            </a:r>
            <a:r>
              <a:rPr lang="en-US" altLang="zh-TW" dirty="0">
                <a:solidFill>
                  <a:srgbClr val="FF0000"/>
                </a:solidFill>
              </a:rPr>
              <a:t>boundary</a:t>
            </a:r>
            <a:r>
              <a:rPr lang="en-US" altLang="zh-TW" dirty="0"/>
              <a:t> scan </a:t>
            </a:r>
            <a:r>
              <a:rPr lang="en-US" altLang="zh-TW" dirty="0" smtClean="0"/>
              <a:t>areas, respectively.</a:t>
            </a:r>
          </a:p>
          <a:p>
            <a:r>
              <a:rPr lang="en-US" altLang="zh-TW" b="1" dirty="0" smtClean="0"/>
              <a:t>If no matches occurred </a:t>
            </a:r>
            <a:r>
              <a:rPr lang="en-US" altLang="zh-TW" dirty="0" smtClean="0"/>
              <a:t>within the referred string, the algorithm </a:t>
            </a:r>
            <a:r>
              <a:rPr lang="en-US" altLang="zh-TW" b="1" dirty="0" smtClean="0"/>
              <a:t>skips the remaining bytes</a:t>
            </a:r>
            <a:r>
              <a:rPr lang="en-US" altLang="zh-TW" dirty="0" smtClean="0"/>
              <a:t> between the pointer boundaries denoted by </a:t>
            </a:r>
            <a:r>
              <a:rPr lang="en-US" altLang="zh-TW" dirty="0" smtClean="0">
                <a:solidFill>
                  <a:srgbClr val="FF0000"/>
                </a:solidFill>
              </a:rPr>
              <a:t>internal area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2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933"/>
            <a:ext cx="9144000" cy="442013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3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/>
              <a:t>A pattern ends within the referred string.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92350"/>
            <a:ext cx="75787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613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7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At the heart of almost every modern security tool is a </a:t>
            </a:r>
            <a:r>
              <a:rPr lang="en-US" altLang="zh-TW" dirty="0" smtClean="0"/>
              <a:t>pattern-matching algorithm.</a:t>
            </a:r>
          </a:p>
          <a:p>
            <a:r>
              <a:rPr lang="en-US" altLang="zh-TW" b="1" dirty="0" err="1" smtClean="0"/>
              <a:t>Multipattern</a:t>
            </a:r>
            <a:r>
              <a:rPr lang="en-US" altLang="zh-TW" b="1" dirty="0" smtClean="0"/>
              <a:t> </a:t>
            </a:r>
            <a:r>
              <a:rPr lang="en-US" altLang="zh-TW" b="1" dirty="0"/>
              <a:t>matching </a:t>
            </a:r>
            <a:r>
              <a:rPr lang="en-US" altLang="zh-TW" dirty="0"/>
              <a:t>on </a:t>
            </a:r>
            <a:r>
              <a:rPr lang="en-US" altLang="zh-TW" b="1" dirty="0"/>
              <a:t>compressed traffic</a:t>
            </a:r>
            <a:r>
              <a:rPr lang="en-US" altLang="zh-TW" dirty="0"/>
              <a:t> requires </a:t>
            </a:r>
            <a:r>
              <a:rPr lang="en-US" altLang="zh-TW" dirty="0" smtClean="0"/>
              <a:t>two time-consuming </a:t>
            </a:r>
            <a:r>
              <a:rPr lang="en-US" altLang="zh-TW" dirty="0"/>
              <a:t>phases, namely </a:t>
            </a:r>
            <a:r>
              <a:rPr lang="en-US" altLang="zh-TW" dirty="0">
                <a:solidFill>
                  <a:srgbClr val="FF0000"/>
                </a:solidFill>
              </a:rPr>
              <a:t>traffic decompression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FF0000"/>
                </a:solidFill>
              </a:rPr>
              <a:t>pattern </a:t>
            </a:r>
            <a:r>
              <a:rPr lang="en-US" altLang="zh-TW" dirty="0">
                <a:solidFill>
                  <a:srgbClr val="FF0000"/>
                </a:solidFill>
              </a:rPr>
              <a:t>matching</a:t>
            </a:r>
            <a:r>
              <a:rPr lang="en-US" altLang="zh-TW" dirty="0" smtClean="0"/>
              <a:t>.</a:t>
            </a:r>
          </a:p>
          <a:p>
            <a:pPr lvl="0"/>
            <a:r>
              <a:rPr lang="en-US" altLang="zh-TW" dirty="0">
                <a:solidFill>
                  <a:prstClr val="black"/>
                </a:solidFill>
              </a:rPr>
              <a:t>Most current security tools either </a:t>
            </a:r>
            <a:r>
              <a:rPr lang="en-US" altLang="zh-TW" dirty="0">
                <a:solidFill>
                  <a:srgbClr val="FF0000"/>
                </a:solidFill>
              </a:rPr>
              <a:t>ignore scanning compressed traffic</a:t>
            </a:r>
            <a:r>
              <a:rPr lang="en-US" altLang="zh-TW" dirty="0">
                <a:solidFill>
                  <a:prstClr val="black"/>
                </a:solidFill>
              </a:rPr>
              <a:t> or </a:t>
            </a:r>
            <a:r>
              <a:rPr lang="en-US" altLang="zh-TW" dirty="0">
                <a:solidFill>
                  <a:srgbClr val="FF0000"/>
                </a:solidFill>
              </a:rPr>
              <a:t>disable the option for compressed traffic</a:t>
            </a:r>
            <a:r>
              <a:rPr lang="en-US" altLang="zh-TW" dirty="0">
                <a:solidFill>
                  <a:prstClr val="black"/>
                </a:solidFill>
              </a:rPr>
              <a:t>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Left Boundary (First Case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algorithm </a:t>
            </a:r>
            <a:r>
              <a:rPr lang="en-US" altLang="zh-TW" dirty="0"/>
              <a:t>should </a:t>
            </a:r>
            <a:r>
              <a:rPr lang="en-US" altLang="zh-TW" b="1" dirty="0"/>
              <a:t>continue </a:t>
            </a:r>
            <a:r>
              <a:rPr lang="en-US" altLang="zh-TW" b="1" dirty="0" smtClean="0"/>
              <a:t>scanning</a:t>
            </a:r>
            <a:r>
              <a:rPr lang="en-US" altLang="zh-TW" dirty="0" smtClean="0"/>
              <a:t> the </a:t>
            </a:r>
            <a:r>
              <a:rPr lang="en-US" altLang="zh-TW" dirty="0"/>
              <a:t>pointer bytes (in the uncompressed data) </a:t>
            </a:r>
            <a:r>
              <a:rPr lang="en-US" altLang="zh-TW" b="1" dirty="0"/>
              <a:t>as long as </a:t>
            </a:r>
            <a:r>
              <a:rPr lang="en-US" altLang="zh-TW" b="1" dirty="0" smtClean="0"/>
              <a:t>the number </a:t>
            </a:r>
            <a:r>
              <a:rPr lang="en-US" altLang="zh-TW" b="1" dirty="0"/>
              <a:t>of bytes scanned within the pointer is smaller than </a:t>
            </a:r>
            <a:r>
              <a:rPr lang="en-US" altLang="zh-TW" b="1" dirty="0" smtClean="0"/>
              <a:t>the current </a:t>
            </a:r>
            <a:r>
              <a:rPr lang="en-US" altLang="zh-TW" b="1" dirty="0"/>
              <a:t>DFA state’s</a:t>
            </a:r>
            <a:r>
              <a:rPr lang="en-US" altLang="zh-TW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depth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79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" y="4149080"/>
            <a:ext cx="868203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" y="-19430"/>
            <a:ext cx="5544616" cy="412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5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Right Boundary (Second Case)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If the </a:t>
            </a:r>
            <a:r>
              <a:rPr lang="en-US" altLang="zh-TW" dirty="0"/>
              <a:t>depth of the corresponding </a:t>
            </a:r>
            <a:r>
              <a:rPr lang="en-US" altLang="zh-TW" dirty="0" smtClean="0"/>
              <a:t>byte is </a:t>
            </a:r>
            <a:r>
              <a:rPr lang="en-US" altLang="zh-TW" dirty="0"/>
              <a:t>below some constant </a:t>
            </a:r>
            <a:r>
              <a:rPr lang="en-US" altLang="zh-TW" dirty="0" err="1" smtClean="0">
                <a:solidFill>
                  <a:srgbClr val="FF0000"/>
                </a:solidFill>
              </a:rPr>
              <a:t>CDepth</a:t>
            </a:r>
            <a:r>
              <a:rPr lang="en-US" altLang="zh-TW" dirty="0" smtClean="0"/>
              <a:t>, this </a:t>
            </a:r>
            <a:r>
              <a:rPr lang="en-US" altLang="zh-TW" dirty="0"/>
              <a:t>byte is marked with a status of </a:t>
            </a:r>
            <a:r>
              <a:rPr lang="en-US" altLang="zh-TW" dirty="0" smtClean="0">
                <a:solidFill>
                  <a:srgbClr val="FF0000"/>
                </a:solidFill>
              </a:rPr>
              <a:t>Uncheck</a:t>
            </a:r>
            <a:r>
              <a:rPr lang="en-US" altLang="zh-TW" dirty="0" smtClean="0"/>
              <a:t>; otherwise </a:t>
            </a:r>
            <a:r>
              <a:rPr lang="en-US" altLang="zh-TW" dirty="0"/>
              <a:t>the byte is marked </a:t>
            </a:r>
            <a:r>
              <a:rPr lang="en-US" altLang="zh-TW" dirty="0" smtClean="0">
                <a:solidFill>
                  <a:srgbClr val="FF0000"/>
                </a:solidFill>
              </a:rPr>
              <a:t>Check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algorithm locates the </a:t>
            </a:r>
            <a:r>
              <a:rPr lang="en-US" altLang="zh-TW" dirty="0"/>
              <a:t>last occurrence of </a:t>
            </a:r>
            <a:r>
              <a:rPr lang="en-US" altLang="zh-TW" dirty="0" smtClean="0"/>
              <a:t>an </a:t>
            </a:r>
            <a:r>
              <a:rPr lang="en-US" altLang="zh-TW" dirty="0" smtClean="0">
                <a:solidFill>
                  <a:srgbClr val="FF0000"/>
                </a:solidFill>
              </a:rPr>
              <a:t>Uncheck</a:t>
            </a:r>
            <a:r>
              <a:rPr lang="en-US" altLang="zh-TW" dirty="0" smtClean="0"/>
              <a:t> </a:t>
            </a:r>
            <a:r>
              <a:rPr lang="en-US" altLang="zh-TW" dirty="0"/>
              <a:t>status position </a:t>
            </a:r>
            <a:r>
              <a:rPr lang="en-US" altLang="zh-TW" dirty="0" smtClean="0"/>
              <a:t>within the </a:t>
            </a:r>
            <a:r>
              <a:rPr lang="en-US" altLang="zh-TW" dirty="0"/>
              <a:t>referred string. </a:t>
            </a:r>
            <a:r>
              <a:rPr lang="en-US" altLang="zh-TW" dirty="0" smtClean="0"/>
              <a:t>Let </a:t>
            </a:r>
            <a:r>
              <a:rPr lang="en-US" altLang="zh-TW" dirty="0" err="1" smtClean="0">
                <a:solidFill>
                  <a:srgbClr val="FF0000"/>
                </a:solidFill>
              </a:rPr>
              <a:t>unchkPos</a:t>
            </a:r>
            <a:r>
              <a:rPr lang="en-US" altLang="zh-TW" dirty="0" smtClean="0"/>
              <a:t> be the corresponding position within the pointer. </a:t>
            </a:r>
            <a:r>
              <a:rPr lang="en-US" altLang="zh-TW" b="1" dirty="0"/>
              <a:t>T</a:t>
            </a:r>
            <a:r>
              <a:rPr lang="en-US" altLang="zh-TW" b="1" dirty="0" smtClean="0"/>
              <a:t>he </a:t>
            </a:r>
            <a:r>
              <a:rPr lang="en-US" altLang="zh-TW" b="1" dirty="0"/>
              <a:t>scan is resumed </a:t>
            </a:r>
            <a:r>
              <a:rPr lang="en-US" altLang="zh-TW" b="1" dirty="0" smtClean="0"/>
              <a:t>from </a:t>
            </a:r>
            <a:r>
              <a:rPr lang="en-US" altLang="zh-TW" dirty="0" err="1" smtClean="0">
                <a:solidFill>
                  <a:srgbClr val="FF0000"/>
                </a:solidFill>
              </a:rPr>
              <a:t>unchkPos</a:t>
            </a:r>
            <a:r>
              <a:rPr lang="en-US" altLang="zh-TW" dirty="0" smtClean="0">
                <a:solidFill>
                  <a:srgbClr val="FF0000"/>
                </a:solidFill>
              </a:rPr>
              <a:t> – </a:t>
            </a:r>
            <a:r>
              <a:rPr lang="en-US" altLang="zh-TW" dirty="0" err="1" smtClean="0">
                <a:solidFill>
                  <a:srgbClr val="FF0000"/>
                </a:solidFill>
              </a:rPr>
              <a:t>CDepth</a:t>
            </a:r>
            <a:r>
              <a:rPr lang="en-US" altLang="zh-TW" dirty="0" smtClean="0">
                <a:solidFill>
                  <a:srgbClr val="FF0000"/>
                </a:solidFill>
              </a:rPr>
              <a:t> + 2 </a:t>
            </a:r>
            <a:r>
              <a:rPr lang="en-US" altLang="zh-TW" b="1" dirty="0" smtClean="0"/>
              <a:t>bytes </a:t>
            </a:r>
            <a:r>
              <a:rPr lang="en-US" altLang="zh-TW" b="1" dirty="0"/>
              <a:t>prior to the pointer end, </a:t>
            </a:r>
            <a:r>
              <a:rPr lang="en-US" altLang="zh-TW" b="1" dirty="0" smtClean="0"/>
              <a:t>and the </a:t>
            </a:r>
            <a:r>
              <a:rPr lang="en-US" altLang="zh-TW" b="1" dirty="0"/>
              <a:t>DFA state is set to start </a:t>
            </a:r>
            <a:r>
              <a:rPr lang="en-US" altLang="zh-TW" b="1" dirty="0" smtClean="0"/>
              <a:t>state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96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Internal Area (Third Case)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 byte with </a:t>
            </a:r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FF0000"/>
                </a:solidFill>
              </a:rPr>
              <a:t>Match</a:t>
            </a:r>
            <a:r>
              <a:rPr lang="en-US" altLang="zh-TW" dirty="0" smtClean="0"/>
              <a:t> status </a:t>
            </a:r>
            <a:r>
              <a:rPr lang="en-US" altLang="zh-TW" dirty="0"/>
              <a:t>means that a pattern (or more) ends at its location. </a:t>
            </a:r>
            <a:r>
              <a:rPr lang="en-US" altLang="zh-TW" dirty="0" smtClean="0"/>
              <a:t>Let </a:t>
            </a:r>
            <a:r>
              <a:rPr lang="en-US" altLang="zh-TW" dirty="0" err="1" smtClean="0">
                <a:solidFill>
                  <a:srgbClr val="FF0000"/>
                </a:solidFill>
              </a:rPr>
              <a:t>matchPos</a:t>
            </a:r>
            <a:r>
              <a:rPr lang="en-US" altLang="zh-TW" dirty="0" smtClean="0"/>
              <a:t> be </a:t>
            </a:r>
            <a:r>
              <a:rPr lang="en-US" altLang="zh-TW" dirty="0"/>
              <a:t>the position within the pointer, </a:t>
            </a:r>
            <a:r>
              <a:rPr lang="en-US" altLang="zh-TW" dirty="0" smtClean="0"/>
              <a:t>corresponding to </a:t>
            </a:r>
            <a:r>
              <a:rPr lang="en-US" altLang="zh-TW" dirty="0"/>
              <a:t>the position of 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FF0000"/>
                </a:solidFill>
              </a:rPr>
              <a:t>Match</a:t>
            </a:r>
            <a:r>
              <a:rPr lang="en-US" altLang="zh-TW" dirty="0" smtClean="0"/>
              <a:t> </a:t>
            </a:r>
            <a:r>
              <a:rPr lang="en-US" altLang="zh-TW" dirty="0"/>
              <a:t>status within the referred </a:t>
            </a:r>
            <a:r>
              <a:rPr lang="en-US" altLang="zh-TW" dirty="0" smtClean="0"/>
              <a:t>string. Using </a:t>
            </a:r>
            <a:r>
              <a:rPr lang="en-US" altLang="zh-TW" dirty="0"/>
              <a:t>the status information, we could detect whether an </a:t>
            </a:r>
            <a:r>
              <a:rPr lang="en-US" altLang="zh-TW" dirty="0" smtClean="0"/>
              <a:t>entire pattern </a:t>
            </a:r>
            <a:r>
              <a:rPr lang="en-US" altLang="zh-TW" dirty="0"/>
              <a:t>was referred to by the pointer by </a:t>
            </a:r>
            <a:r>
              <a:rPr lang="en-US" altLang="zh-TW" b="1" dirty="0"/>
              <a:t>scanning a few </a:t>
            </a:r>
            <a:r>
              <a:rPr lang="en-US" altLang="zh-TW" b="1" dirty="0" smtClean="0"/>
              <a:t>bytes prior </a:t>
            </a:r>
            <a:r>
              <a:rPr lang="en-US" altLang="zh-TW" b="1" dirty="0"/>
              <a:t>to </a:t>
            </a:r>
            <a:r>
              <a:rPr lang="en-US" altLang="zh-TW" b="1" dirty="0" smtClean="0"/>
              <a:t>the </a:t>
            </a:r>
            <a:r>
              <a:rPr lang="en-US" altLang="zh-TW" dirty="0" err="1" smtClean="0">
                <a:solidFill>
                  <a:srgbClr val="FF0000"/>
                </a:solidFill>
              </a:rPr>
              <a:t>matchPos</a:t>
            </a:r>
            <a:r>
              <a:rPr lang="en-US" altLang="zh-TW" dirty="0" smtClean="0"/>
              <a:t> </a:t>
            </a:r>
            <a:r>
              <a:rPr lang="en-US" altLang="zh-TW" b="1" dirty="0"/>
              <a:t>in the same manner as in the case of </a:t>
            </a:r>
            <a:r>
              <a:rPr lang="en-US" altLang="zh-TW" b="1" dirty="0" smtClean="0"/>
              <a:t>the right </a:t>
            </a:r>
            <a:r>
              <a:rPr lang="en-US" altLang="zh-TW" b="1" dirty="0"/>
              <a:t>boundary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521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9"/>
            <a:ext cx="8680392" cy="2309182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733"/>
            <a:ext cx="7575338" cy="2278698"/>
          </a:xfrm>
          <a:prstGeom prst="rect">
            <a:avLst/>
          </a:prstGeom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8767"/>
            <a:ext cx="8611802" cy="228631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3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Two </a:t>
            </a:r>
            <a:r>
              <a:rPr lang="en-US" altLang="zh-TW" b="1" dirty="0"/>
              <a:t>data sources: </a:t>
            </a:r>
            <a:r>
              <a:rPr lang="en-US" altLang="zh-TW" dirty="0"/>
              <a:t>traffic that </a:t>
            </a:r>
            <a:r>
              <a:rPr lang="en-US" altLang="zh-TW" dirty="0" smtClean="0"/>
              <a:t>was captured </a:t>
            </a:r>
            <a:r>
              <a:rPr lang="en-US" altLang="zh-TW" dirty="0"/>
              <a:t>by a corporate firewall for 15 min and a list of the </a:t>
            </a:r>
            <a:r>
              <a:rPr lang="en-US" altLang="zh-TW" dirty="0" smtClean="0"/>
              <a:t>most popular </a:t>
            </a:r>
            <a:r>
              <a:rPr lang="en-US" altLang="zh-TW" dirty="0"/>
              <a:t>Web pages taken from the Alexa Web </a:t>
            </a:r>
            <a:r>
              <a:rPr lang="en-US" altLang="zh-TW" dirty="0" smtClean="0"/>
              <a:t>site.</a:t>
            </a:r>
          </a:p>
          <a:p>
            <a:r>
              <a:rPr lang="en-US" altLang="zh-TW" b="1" dirty="0" smtClean="0"/>
              <a:t>Two signature </a:t>
            </a:r>
            <a:r>
              <a:rPr lang="en-US" altLang="zh-TW" b="1" dirty="0"/>
              <a:t>data sets: </a:t>
            </a:r>
            <a:r>
              <a:rPr lang="en-US" altLang="zh-TW" dirty="0"/>
              <a:t>one of </a:t>
            </a:r>
            <a:r>
              <a:rPr lang="en-US" altLang="zh-TW" dirty="0" err="1" smtClean="0"/>
              <a:t>ModSecurity</a:t>
            </a:r>
            <a:r>
              <a:rPr lang="en-US" altLang="zh-TW" dirty="0" smtClean="0"/>
              <a:t>, an </a:t>
            </a:r>
            <a:r>
              <a:rPr lang="en-US" altLang="zh-TW" dirty="0"/>
              <a:t>open-source Web application firewall, and the other </a:t>
            </a:r>
            <a:r>
              <a:rPr lang="en-US" altLang="zh-TW" dirty="0" smtClean="0"/>
              <a:t>of Snort, </a:t>
            </a:r>
            <a:r>
              <a:rPr lang="en-US" altLang="zh-TW" dirty="0"/>
              <a:t>an open-source network intrusion prevention </a:t>
            </a:r>
            <a:r>
              <a:rPr lang="en-US" altLang="zh-TW" dirty="0" smtClean="0"/>
              <a:t>and detection </a:t>
            </a:r>
            <a:r>
              <a:rPr lang="en-US" altLang="zh-TW" dirty="0"/>
              <a:t>system.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3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05" y="823548"/>
            <a:ext cx="6363589" cy="52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84" y="833075"/>
            <a:ext cx="6306431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Surprisingly, it </a:t>
            </a:r>
            <a:r>
              <a:rPr lang="en-US" altLang="zh-TW" dirty="0"/>
              <a:t>is faster to do pattern matching on compressed </a:t>
            </a:r>
            <a:r>
              <a:rPr lang="en-US" altLang="zh-TW" dirty="0" smtClean="0"/>
              <a:t>data, with </a:t>
            </a:r>
            <a:r>
              <a:rPr lang="en-US" altLang="zh-TW" dirty="0"/>
              <a:t>the penalty of decompression, than doing pattern </a:t>
            </a:r>
            <a:r>
              <a:rPr lang="en-US" altLang="zh-TW" dirty="0" smtClean="0"/>
              <a:t>matching on </a:t>
            </a:r>
            <a:r>
              <a:rPr lang="en-US" altLang="zh-TW" dirty="0"/>
              <a:t>uncompressed traffic.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2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Dictionary Matching Automata The </a:t>
            </a:r>
            <a:r>
              <a:rPr lang="en-US" altLang="zh-TW" dirty="0" err="1" smtClean="0">
                <a:hlinkClick r:id="rId2"/>
              </a:rPr>
              <a:t>Aho-Corasick</a:t>
            </a:r>
            <a:r>
              <a:rPr lang="en-US" altLang="zh-TW" dirty="0" smtClean="0">
                <a:hlinkClick r:id="rId2"/>
              </a:rPr>
              <a:t> Algorithm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Importance of </a:t>
            </a:r>
            <a:r>
              <a:rPr lang="en-US" altLang="zh-TW" dirty="0" err="1" smtClean="0">
                <a:hlinkClick r:id="rId3"/>
              </a:rPr>
              <a:t>Aho-Corasick</a:t>
            </a:r>
            <a:r>
              <a:rPr lang="en-US" altLang="zh-TW" dirty="0" smtClean="0">
                <a:hlinkClick r:id="rId3"/>
              </a:rPr>
              <a:t> String Matching Algorithm in Real World Applications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演算法筆記</a:t>
            </a:r>
            <a:r>
              <a:rPr lang="en-US" altLang="zh-TW" dirty="0" smtClean="0">
                <a:hlinkClick r:id="rId4"/>
              </a:rPr>
              <a:t>- String Matching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0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LZ77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>
                <a:solidFill>
                  <a:prstClr val="black"/>
                </a:solidFill>
              </a:rPr>
              <a:t>The LZ77 algorithm compresses data that has already appeared in the past                             </a:t>
            </a:r>
            <a:r>
              <a:rPr lang="en-US" altLang="zh-TW" dirty="0">
                <a:solidFill>
                  <a:srgbClr val="FF0000"/>
                </a:solidFill>
              </a:rPr>
              <a:t>(a sliding window of the last 32 kB of data)</a:t>
            </a:r>
            <a:r>
              <a:rPr lang="en-US" altLang="zh-TW" dirty="0">
                <a:solidFill>
                  <a:prstClr val="black"/>
                </a:solidFill>
              </a:rPr>
              <a:t>     by encoding it with                                                </a:t>
            </a:r>
            <a:r>
              <a:rPr lang="en-US" altLang="zh-TW" dirty="0">
                <a:solidFill>
                  <a:srgbClr val="FF0000"/>
                </a:solidFill>
              </a:rPr>
              <a:t>a pair (distance, length)</a:t>
            </a:r>
            <a:r>
              <a:rPr lang="en-US" altLang="zh-TW" dirty="0">
                <a:solidFill>
                  <a:prstClr val="black"/>
                </a:solidFill>
              </a:rPr>
              <a:t>, where              distance is a number in [1, 32768]            length is a number in [3, 258</a:t>
            </a:r>
            <a:r>
              <a:rPr lang="en-US" altLang="zh-TW" dirty="0" smtClean="0">
                <a:solidFill>
                  <a:prstClr val="black"/>
                </a:solidFill>
              </a:rPr>
              <a:t>]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7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err="1">
                <a:solidFill>
                  <a:prstClr val="black"/>
                </a:solidFill>
              </a:rPr>
              <a:t>abcdefabcd</a:t>
            </a:r>
            <a:r>
              <a:rPr lang="en-US" altLang="zh-TW" dirty="0">
                <a:solidFill>
                  <a:prstClr val="black"/>
                </a:solidFill>
              </a:rPr>
              <a:t>                                                </a:t>
            </a:r>
            <a:r>
              <a:rPr lang="en-US" altLang="zh-TW" dirty="0" err="1">
                <a:solidFill>
                  <a:prstClr val="black"/>
                </a:solidFill>
              </a:rPr>
              <a:t>abcdef</a:t>
            </a:r>
            <a:r>
              <a:rPr lang="en-US" altLang="zh-TW" dirty="0">
                <a:solidFill>
                  <a:srgbClr val="FF0000"/>
                </a:solidFill>
              </a:rPr>
              <a:t>(6, 4)</a:t>
            </a:r>
            <a:endParaRPr lang="en-US" altLang="zh-TW" dirty="0">
              <a:solidFill>
                <a:prstClr val="black"/>
              </a:solidFill>
            </a:endParaRPr>
          </a:p>
          <a:p>
            <a:pPr lvl="0"/>
            <a:r>
              <a:rPr lang="en-US" altLang="zh-TW" dirty="0">
                <a:solidFill>
                  <a:prstClr val="black"/>
                </a:solidFill>
              </a:rPr>
              <a:t>&lt;title&gt;Test&lt;/title&gt;                    &lt;title&gt;Test&lt;/</a:t>
            </a:r>
            <a:r>
              <a:rPr lang="en-US" altLang="zh-TW" dirty="0">
                <a:solidFill>
                  <a:srgbClr val="FF0000"/>
                </a:solidFill>
              </a:rPr>
              <a:t>[6;12]</a:t>
            </a:r>
            <a:endParaRPr lang="zh-TW" altLang="en-US" dirty="0">
              <a:solidFill>
                <a:srgbClr val="FF0000"/>
              </a:solidFill>
            </a:endParaRPr>
          </a:p>
          <a:p>
            <a:pPr lvl="0"/>
            <a:r>
              <a:rPr lang="sv-SE" altLang="zh-TW" dirty="0">
                <a:solidFill>
                  <a:prstClr val="black"/>
                </a:solidFill>
              </a:rPr>
              <a:t>Blah blah blah blah blah!                                Blah b</a:t>
            </a:r>
            <a:r>
              <a:rPr lang="sv-SE" altLang="zh-TW" dirty="0">
                <a:solidFill>
                  <a:srgbClr val="FF0000"/>
                </a:solidFill>
              </a:rPr>
              <a:t>[D=5, L=18]</a:t>
            </a:r>
            <a:r>
              <a:rPr lang="sv-SE" altLang="zh-TW" dirty="0">
                <a:solidFill>
                  <a:prstClr val="black"/>
                </a:solidFill>
              </a:rPr>
              <a:t>!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2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Aho</a:t>
            </a:r>
            <a:r>
              <a:rPr lang="en-US" altLang="zh-TW" dirty="0"/>
              <a:t>–</a:t>
            </a:r>
            <a:r>
              <a:rPr lang="en-US" altLang="zh-TW" dirty="0" err="1"/>
              <a:t>Corasick</a:t>
            </a:r>
            <a:r>
              <a:rPr lang="en-US" altLang="zh-TW" dirty="0"/>
              <a:t> (AC)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basic AC algorithm constructs a </a:t>
            </a:r>
            <a:r>
              <a:rPr lang="en-US" altLang="zh-TW" b="1" dirty="0"/>
              <a:t>deterministic </a:t>
            </a:r>
            <a:r>
              <a:rPr lang="en-US" altLang="zh-TW" b="1" dirty="0" smtClean="0"/>
              <a:t>finite automaton </a:t>
            </a:r>
            <a:r>
              <a:rPr lang="en-US" altLang="zh-TW" b="1" dirty="0"/>
              <a:t>(</a:t>
            </a:r>
            <a:r>
              <a:rPr lang="en-US" altLang="zh-TW" b="1" dirty="0" smtClean="0"/>
              <a:t>DFA)</a:t>
            </a:r>
            <a:r>
              <a:rPr lang="en-US" altLang="zh-TW" b="1" dirty="0"/>
              <a:t> </a:t>
            </a:r>
            <a:r>
              <a:rPr lang="en-US" altLang="zh-TW" dirty="0" smtClean="0"/>
              <a:t>for </a:t>
            </a:r>
            <a:r>
              <a:rPr lang="en-US" altLang="zh-TW" dirty="0">
                <a:solidFill>
                  <a:srgbClr val="FF0000"/>
                </a:solidFill>
              </a:rPr>
              <a:t>detecting all occurrences of given </a:t>
            </a:r>
            <a:r>
              <a:rPr lang="en-US" altLang="zh-TW" dirty="0" smtClean="0">
                <a:solidFill>
                  <a:srgbClr val="FF0000"/>
                </a:solidFill>
              </a:rPr>
              <a:t>patterns by </a:t>
            </a:r>
            <a:r>
              <a:rPr lang="en-US" altLang="zh-TW" dirty="0">
                <a:solidFill>
                  <a:srgbClr val="FF0000"/>
                </a:solidFill>
              </a:rPr>
              <a:t>processing the input in a single pass</a:t>
            </a:r>
            <a:r>
              <a:rPr lang="en-US" altLang="zh-TW" dirty="0"/>
              <a:t>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8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AC DFA</a:t>
            </a:r>
            <a:r>
              <a:rPr lang="en-US" altLang="zh-TW" dirty="0"/>
              <a:t> </a:t>
            </a:r>
            <a:r>
              <a:rPr lang="en-US" altLang="zh-TW" dirty="0" smtClean="0"/>
              <a:t>for patterns “</a:t>
            </a:r>
            <a:r>
              <a:rPr lang="en-US" altLang="zh-TW" b="1" dirty="0" err="1" smtClean="0"/>
              <a:t>abcd</a:t>
            </a:r>
            <a:r>
              <a:rPr lang="en-US" altLang="zh-TW" dirty="0" smtClean="0"/>
              <a:t>”, “</a:t>
            </a:r>
            <a:r>
              <a:rPr lang="en-US" altLang="zh-TW" b="1" dirty="0" err="1" smtClean="0"/>
              <a:t>nba</a:t>
            </a:r>
            <a:r>
              <a:rPr lang="en-US" altLang="zh-TW" dirty="0" smtClean="0"/>
              <a:t>”, “</a:t>
            </a:r>
            <a:r>
              <a:rPr lang="en-US" altLang="zh-TW" b="1" dirty="0" err="1" smtClean="0"/>
              <a:t>nbc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13" y="1600200"/>
            <a:ext cx="6081974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5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AC DFA for </a:t>
            </a:r>
            <a:r>
              <a:rPr lang="en-US" altLang="zh-TW" dirty="0" smtClean="0"/>
              <a:t>patterns “</a:t>
            </a:r>
            <a:r>
              <a:rPr lang="en-US" altLang="zh-TW" b="1" dirty="0" smtClean="0"/>
              <a:t>arrows</a:t>
            </a:r>
            <a:r>
              <a:rPr lang="en-US" altLang="zh-TW" dirty="0" smtClean="0"/>
              <a:t>”, “</a:t>
            </a:r>
            <a:r>
              <a:rPr lang="en-US" altLang="zh-TW" b="1" dirty="0" smtClean="0"/>
              <a:t>row</a:t>
            </a:r>
            <a:r>
              <a:rPr lang="en-US" altLang="zh-TW" dirty="0" smtClean="0"/>
              <a:t>”, “</a:t>
            </a:r>
            <a:r>
              <a:rPr lang="en-US" altLang="zh-TW" b="1" dirty="0" smtClean="0"/>
              <a:t>sun</a:t>
            </a:r>
            <a:r>
              <a:rPr lang="en-US" altLang="zh-TW" dirty="0" smtClean="0"/>
              <a:t>”, “</a:t>
            </a:r>
            <a:r>
              <a:rPr lang="en-US" altLang="zh-TW" b="1" dirty="0" smtClean="0"/>
              <a:t>under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9" y="1600200"/>
            <a:ext cx="8157361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3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Failure Function</a:t>
            </a:r>
            <a:endParaRPr lang="zh-TW" altLang="en-US" dirty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1" y="1600200"/>
            <a:ext cx="7362657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4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b="1" dirty="0" err="1"/>
              <a:t>arrowsunderows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1F4-4067-45DC-88EF-F318DB59D5D9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556792"/>
            <a:ext cx="73644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0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835</Words>
  <Application>Microsoft Office PowerPoint</Application>
  <PresentationFormat>如螢幕大小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Accelerating Multipattern Matching on Compressed HTTP Traffic</vt:lpstr>
      <vt:lpstr>Introduction</vt:lpstr>
      <vt:lpstr>LZ77 Algorithm</vt:lpstr>
      <vt:lpstr>Examples</vt:lpstr>
      <vt:lpstr>Aho–Corasick (AC) algorithm</vt:lpstr>
      <vt:lpstr>AC DFA for patterns “abcd”, “nba”, “nbc”</vt:lpstr>
      <vt:lpstr>AC DFA for patterns “arrows”, “row”, “sun”, “under”</vt:lpstr>
      <vt:lpstr>Failure Function</vt:lpstr>
      <vt:lpstr>Example: arrowsunderows</vt:lpstr>
      <vt:lpstr>AC DFA for patterns “WOMAN”, “MAN”, “MEAT”, “ANIMAL”</vt:lpstr>
      <vt:lpstr>Transition Table of Automata</vt:lpstr>
      <vt:lpstr>Failure Function</vt:lpstr>
      <vt:lpstr>Failure Function Table</vt:lpstr>
      <vt:lpstr>PowerPoint 簡報</vt:lpstr>
      <vt:lpstr>Aho–Corasick-based algorithm on Compressed HTTP (ACCH)</vt:lpstr>
      <vt:lpstr>Three Special Cases</vt:lpstr>
      <vt:lpstr>PowerPoint 簡報</vt:lpstr>
      <vt:lpstr>PowerPoint 簡報</vt:lpstr>
      <vt:lpstr>PowerPoint 簡報</vt:lpstr>
      <vt:lpstr>Left Boundary (First Case)</vt:lpstr>
      <vt:lpstr>PowerPoint 簡報</vt:lpstr>
      <vt:lpstr>Right Boundary (Second Case)</vt:lpstr>
      <vt:lpstr>Internal Area (Third Case)</vt:lpstr>
      <vt:lpstr>PowerPoint 簡報</vt:lpstr>
      <vt:lpstr>Experimental Results</vt:lpstr>
      <vt:lpstr>PowerPoint 簡報</vt:lpstr>
      <vt:lpstr>PowerPoint 簡報</vt:lpstr>
      <vt:lpstr>Conclusion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Multipattern Matching on Compressed HTTP Traffic</dc:title>
  <dc:creator>user</dc:creator>
  <cp:lastModifiedBy>user</cp:lastModifiedBy>
  <cp:revision>44</cp:revision>
  <dcterms:created xsi:type="dcterms:W3CDTF">2014-11-26T11:32:49Z</dcterms:created>
  <dcterms:modified xsi:type="dcterms:W3CDTF">2014-12-02T09:46:06Z</dcterms:modified>
</cp:coreProperties>
</file>